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8" name="Espace réservé du pied de page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4" name="Espace réservé du pied de page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3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483B1-7884-4F98-8A88-492BF29376B7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53EC7-986E-43E5-A3AB-7BE96F81F446}" type="slidenum">
              <a:rPr lang="fr-FR"/>
              <a:t/>
            </a:fld>
            <a:endParaRPr lang="fr-FR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hyperlink" Target="https://hackmd.io/@sonum/documentation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hyperlink" Target="https://airtable.com/shrgvrRn6Jc5VnvTf" TargetMode="External"/><Relationship Id="rId4" Type="http://schemas.openxmlformats.org/officeDocument/2006/relationships/hyperlink" Target="mailto:labase@anct.gouv.fr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-6725"/>
            <a:ext cx="9155956" cy="515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6491982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 flipH="0" flipV="0">
            <a:off x="1563288" y="3084507"/>
            <a:ext cx="2542304" cy="64806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Daniel PENICAUT</a:t>
            </a:r>
            <a:endParaRPr sz="1600" b="1" i="0" u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Responsable du Centre de Ressources Solidarité Numérique</a:t>
            </a:r>
            <a:r>
              <a:rPr lang="fr-FR" sz="1600" b="1">
                <a:solidFill>
                  <a:srgbClr val="002060"/>
                </a:solidFill>
                <a:latin typeface="Marianne"/>
              </a:rPr>
              <a:t>, Bordeaux </a:t>
            </a:r>
            <a:endParaRPr sz="1600" b="1">
              <a:solidFill>
                <a:srgbClr val="002060"/>
              </a:solidFill>
            </a:endParaRPr>
          </a:p>
        </p:txBody>
      </p:sp>
      <p:cxnSp>
        <p:nvCxnSpPr>
          <p:cNvPr id="381795906" name="Connecteur droit 16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347013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247469401" name="ZoneTexte 12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241087137" name="ZoneTexte 19" hidden="0"/>
          <p:cNvSpPr txBox="1"/>
          <p:nvPr isPhoto="0" userDrawn="0"/>
        </p:nvSpPr>
        <p:spPr bwMode="auto">
          <a:xfrm>
            <a:off x="7956374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1065177668" name="Espace réservé du texte 2" hidden="0"/>
          <p:cNvSpPr>
            <a:spLocks noGrp="1"/>
          </p:cNvSpPr>
          <p:nvPr isPhoto="0" userDrawn="0"/>
        </p:nvSpPr>
        <p:spPr bwMode="auto">
          <a:xfrm flipH="0" flipV="0">
            <a:off x="641581" y="1169894"/>
            <a:ext cx="2542304" cy="64806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FF0000"/>
                </a:solidFill>
                <a:latin typeface="Arial"/>
                <a:ea typeface="Arial"/>
                <a:cs typeface="Arial"/>
              </a:rPr>
              <a:t>Témoignage  </a:t>
            </a:r>
            <a:endParaRPr sz="1600" b="1" i="0" u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8208912" cy="47938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Que trouve-t-on dans la Base ? </a:t>
            </a:r>
            <a:r>
              <a:rPr lang="fr-FR" sz="1800" i="1">
                <a:solidFill>
                  <a:srgbClr val="273375"/>
                </a:solidFill>
                <a:latin typeface="Marianne"/>
              </a:rPr>
              <a:t>– Les fiches « ressource » </a:t>
            </a:r>
            <a:endParaRPr lang="fr-FR" sz="1800" i="1"/>
          </a:p>
        </p:txBody>
      </p:sp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3"/>
          <a:srcRect l="0" t="0" r="0" b="21887"/>
          <a:stretch/>
        </p:blipFill>
        <p:spPr bwMode="auto">
          <a:xfrm>
            <a:off x="393080" y="1923678"/>
            <a:ext cx="3362817" cy="2756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pic>
        <p:nvPicPr>
          <p:cNvPr id="12" name="Image 11" hidden="0"/>
          <p:cNvPicPr>
            <a:picLocks noChangeAspect="1"/>
          </p:cNvPicPr>
          <p:nvPr isPhoto="0" userDrawn="0"/>
        </p:nvPicPr>
        <p:blipFill>
          <a:blip r:embed="rId4"/>
          <a:srcRect l="0" t="4660" r="0" b="39276"/>
          <a:stretch/>
        </p:blipFill>
        <p:spPr bwMode="auto">
          <a:xfrm>
            <a:off x="4154821" y="1923678"/>
            <a:ext cx="4159139" cy="2756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sp>
        <p:nvSpPr>
          <p:cNvPr id="20" name="ZoneTexte 19" hidden="0"/>
          <p:cNvSpPr txBox="1"/>
          <p:nvPr isPhoto="0" userDrawn="0"/>
        </p:nvSpPr>
        <p:spPr bwMode="auto">
          <a:xfrm>
            <a:off x="323528" y="1565387"/>
            <a:ext cx="3365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 b="1" i="1">
                <a:latin typeface="Marianne"/>
              </a:rPr>
              <a:t>Présenter</a:t>
            </a:r>
            <a:r>
              <a:rPr lang="fr-FR" sz="1100" i="1">
                <a:latin typeface="Marianne"/>
              </a:rPr>
              <a:t>, </a:t>
            </a:r>
            <a:r>
              <a:rPr lang="fr-FR" sz="1100" b="1" i="1">
                <a:latin typeface="Marianne"/>
              </a:rPr>
              <a:t>catégoriser</a:t>
            </a:r>
            <a:r>
              <a:rPr lang="fr-FR" sz="1100" i="1">
                <a:latin typeface="Marianne"/>
              </a:rPr>
              <a:t> et </a:t>
            </a:r>
            <a:r>
              <a:rPr lang="fr-FR" sz="1100" b="1" i="1">
                <a:latin typeface="Marianne"/>
              </a:rPr>
              <a:t>valoriser</a:t>
            </a:r>
            <a:r>
              <a:rPr lang="fr-FR" sz="1100" i="1">
                <a:latin typeface="Marianne"/>
              </a:rPr>
              <a:t> les ressources</a:t>
            </a:r>
            <a:endParaRPr/>
          </a:p>
        </p:txBody>
      </p:sp>
      <p:sp>
        <p:nvSpPr>
          <p:cNvPr id="22" name="Rectangle 21" hidden="0"/>
          <p:cNvSpPr/>
          <p:nvPr isPhoto="0" userDrawn="0"/>
        </p:nvSpPr>
        <p:spPr bwMode="auto">
          <a:xfrm>
            <a:off x="7020272" y="1565387"/>
            <a:ext cx="1660276" cy="729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Possibilité d’avoir des </a:t>
            </a:r>
            <a:r>
              <a:rPr lang="fr-FR" sz="1000" b="1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ressources « privées », </a:t>
            </a: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ou restreintes d’accès.</a:t>
            </a:r>
            <a:endParaRPr/>
          </a:p>
        </p:txBody>
      </p:sp>
      <p:cxnSp>
        <p:nvCxnSpPr>
          <p:cNvPr id="24" name="Connecteur droit 2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3" name="ZoneTexte 12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3581046" cy="720077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Que trouve-t-on dans la Base ? </a:t>
            </a:r>
            <a:r>
              <a:rPr lang="fr-FR" sz="1800" i="1">
                <a:solidFill>
                  <a:srgbClr val="273375"/>
                </a:solidFill>
                <a:latin typeface="Marianne"/>
              </a:rPr>
              <a:t>– Le moteur de recherche</a:t>
            </a:r>
            <a:endParaRPr lang="fr-FR" sz="1800" i="1"/>
          </a:p>
        </p:txBody>
      </p:sp>
      <p:sp>
        <p:nvSpPr>
          <p:cNvPr id="20" name="ZoneTexte 19" hidden="0"/>
          <p:cNvSpPr txBox="1"/>
          <p:nvPr isPhoto="0" userDrawn="0"/>
        </p:nvSpPr>
        <p:spPr bwMode="auto">
          <a:xfrm>
            <a:off x="323529" y="1811409"/>
            <a:ext cx="3581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b="1" i="1">
                <a:latin typeface="Marianne"/>
              </a:rPr>
              <a:t>Chercher des ressources, des bases…</a:t>
            </a:r>
            <a:r>
              <a:rPr lang="fr-FR" sz="1100" i="1">
                <a:latin typeface="Marianne"/>
              </a:rPr>
              <a:t> selon des mots-clés, et avec des filtres adaptés</a:t>
            </a:r>
            <a:endParaRPr/>
          </a:p>
        </p:txBody>
      </p:sp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3"/>
          <a:srcRect l="0" t="0" r="0" b="59362"/>
          <a:stretch/>
        </p:blipFill>
        <p:spPr bwMode="auto">
          <a:xfrm>
            <a:off x="4998446" y="884132"/>
            <a:ext cx="3746186" cy="3704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pic>
        <p:nvPicPr>
          <p:cNvPr id="13" name="Image 12" hidden="0"/>
          <p:cNvPicPr>
            <a:picLocks noChangeAspect="1"/>
          </p:cNvPicPr>
          <p:nvPr isPhoto="0" userDrawn="0"/>
        </p:nvPicPr>
        <p:blipFill>
          <a:blip r:embed="rId3"/>
          <a:srcRect l="0" t="24459" r="0" b="56541"/>
          <a:stretch/>
        </p:blipFill>
        <p:spPr bwMode="auto">
          <a:xfrm>
            <a:off x="225035" y="2486180"/>
            <a:ext cx="4547425" cy="2102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cxnSp>
        <p:nvCxnSpPr>
          <p:cNvPr id="19" name="Connecteur droit 18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3581046" cy="720077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Que trouve-t-on dans la Base ? </a:t>
            </a:r>
            <a:r>
              <a:rPr lang="fr-FR" sz="1800" i="1">
                <a:solidFill>
                  <a:srgbClr val="273375"/>
                </a:solidFill>
                <a:latin typeface="Marianne"/>
              </a:rPr>
              <a:t>– Les bases et collections</a:t>
            </a:r>
            <a:endParaRPr lang="fr-FR" sz="1800" i="1"/>
          </a:p>
        </p:txBody>
      </p:sp>
      <p:sp>
        <p:nvSpPr>
          <p:cNvPr id="20" name="ZoneTexte 19" hidden="0"/>
          <p:cNvSpPr txBox="1"/>
          <p:nvPr isPhoto="0" userDrawn="0"/>
        </p:nvSpPr>
        <p:spPr bwMode="auto">
          <a:xfrm>
            <a:off x="323529" y="1811409"/>
            <a:ext cx="3581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b="1" i="1">
                <a:latin typeface="Marianne"/>
              </a:rPr>
              <a:t>Réunir toutes les ressources </a:t>
            </a:r>
            <a:r>
              <a:rPr lang="fr-FR" sz="1100" i="1">
                <a:latin typeface="Marianne"/>
              </a:rPr>
              <a:t>produites ou repérées (base), et </a:t>
            </a:r>
            <a:r>
              <a:rPr lang="fr-FR" sz="1100" b="1" i="1">
                <a:latin typeface="Marianne"/>
              </a:rPr>
              <a:t>les organiser à sa manière </a:t>
            </a:r>
            <a:r>
              <a:rPr lang="fr-FR" sz="1100" i="1">
                <a:latin typeface="Marianne"/>
              </a:rPr>
              <a:t>(collections)</a:t>
            </a:r>
            <a:endParaRPr/>
          </a:p>
        </p:txBody>
      </p:sp>
      <p:pic>
        <p:nvPicPr>
          <p:cNvPr id="6" name="Image 5" hidden="0"/>
          <p:cNvPicPr>
            <a:picLocks noChangeAspect="1"/>
          </p:cNvPicPr>
          <p:nvPr isPhoto="0" userDrawn="0"/>
        </p:nvPicPr>
        <p:blipFill>
          <a:blip r:embed="rId3"/>
          <a:srcRect l="0" t="27308" r="0" b="50000"/>
          <a:stretch/>
        </p:blipFill>
        <p:spPr bwMode="auto">
          <a:xfrm>
            <a:off x="323527" y="2364968"/>
            <a:ext cx="3581047" cy="20682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4"/>
          <a:srcRect l="0" t="0" r="0" b="33200"/>
          <a:stretch/>
        </p:blipFill>
        <p:spPr bwMode="auto">
          <a:xfrm>
            <a:off x="4241528" y="940739"/>
            <a:ext cx="2201630" cy="36940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pic>
        <p:nvPicPr>
          <p:cNvPr id="16" name="Image 15" hidden="0"/>
          <p:cNvPicPr>
            <a:picLocks noChangeAspect="1"/>
          </p:cNvPicPr>
          <p:nvPr isPhoto="0" userDrawn="0"/>
        </p:nvPicPr>
        <p:blipFill>
          <a:blip r:embed="rId4"/>
          <a:srcRect l="0" t="32677" r="0" b="522"/>
          <a:stretch/>
        </p:blipFill>
        <p:spPr bwMode="auto">
          <a:xfrm>
            <a:off x="6618841" y="940739"/>
            <a:ext cx="2201630" cy="36940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sp>
        <p:nvSpPr>
          <p:cNvPr id="17" name="Rectangle 16" hidden="0"/>
          <p:cNvSpPr/>
          <p:nvPr isPhoto="0" userDrawn="0"/>
        </p:nvSpPr>
        <p:spPr bwMode="auto">
          <a:xfrm rot="21329455">
            <a:off x="7172569" y="1661934"/>
            <a:ext cx="1660276" cy="729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Possibilité de </a:t>
            </a:r>
            <a:r>
              <a:rPr lang="fr-FR" sz="1000" b="1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collaborer à plusieurs sur une même base</a:t>
            </a:r>
            <a:endParaRPr/>
          </a:p>
        </p:txBody>
      </p:sp>
      <p:sp>
        <p:nvSpPr>
          <p:cNvPr id="18" name="Rectangle 17" hidden="0"/>
          <p:cNvSpPr/>
          <p:nvPr isPhoto="0" userDrawn="0"/>
        </p:nvSpPr>
        <p:spPr bwMode="auto">
          <a:xfrm rot="276202">
            <a:off x="2514683" y="2893052"/>
            <a:ext cx="1660276" cy="729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Possibilité de </a:t>
            </a:r>
            <a:r>
              <a:rPr lang="fr-FR" sz="1000" b="1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visiter les bases publiques</a:t>
            </a: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, et </a:t>
            </a:r>
            <a:r>
              <a:rPr lang="fr-FR" sz="1000" b="1">
                <a:solidFill>
                  <a:schemeClr val="tx1">
                    <a:lumMod val="65000"/>
                    <a:lumOff val="35000"/>
                  </a:schemeClr>
                </a:solidFill>
                <a:latin typeface="Marianne"/>
              </a:rPr>
              <a:t>d’enregistrer des collections sur sa base</a:t>
            </a:r>
            <a:endParaRPr/>
          </a:p>
        </p:txBody>
      </p:sp>
      <p:cxnSp>
        <p:nvCxnSpPr>
          <p:cNvPr id="19" name="Connecteur droit 18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5" name="ZoneTexte 14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3581046" cy="720077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Que trouve-t-on dans la Base ? </a:t>
            </a:r>
            <a:r>
              <a:rPr lang="fr-FR" sz="1800" i="1">
                <a:solidFill>
                  <a:srgbClr val="273375"/>
                </a:solidFill>
                <a:latin typeface="Marianne"/>
              </a:rPr>
              <a:t>– Les </a:t>
            </a:r>
            <a:r>
              <a:rPr lang="fr-FR" sz="1800" i="1">
                <a:solidFill>
                  <a:srgbClr val="273375"/>
                </a:solidFill>
                <a:latin typeface="Marianne"/>
              </a:rPr>
              <a:t>interactions</a:t>
            </a:r>
            <a:endParaRPr lang="fr-FR" sz="1800" i="1"/>
          </a:p>
        </p:txBody>
      </p:sp>
      <p:sp>
        <p:nvSpPr>
          <p:cNvPr id="20" name="ZoneTexte 19" hidden="0"/>
          <p:cNvSpPr txBox="1"/>
          <p:nvPr isPhoto="0" userDrawn="0"/>
        </p:nvSpPr>
        <p:spPr bwMode="auto">
          <a:xfrm>
            <a:off x="323529" y="1971586"/>
            <a:ext cx="3581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i="1">
                <a:latin typeface="Marianne"/>
              </a:rPr>
              <a:t>Possibilité d’une </a:t>
            </a:r>
            <a:r>
              <a:rPr lang="fr-FR" sz="1100" b="1" i="1">
                <a:latin typeface="Marianne"/>
              </a:rPr>
              <a:t>évaluation constructive</a:t>
            </a:r>
            <a:r>
              <a:rPr lang="fr-FR" sz="1100" i="1">
                <a:latin typeface="Marianne"/>
              </a:rPr>
              <a:t>, et de </a:t>
            </a:r>
            <a:r>
              <a:rPr lang="fr-FR" sz="1100" b="1" i="1">
                <a:latin typeface="Marianne"/>
              </a:rPr>
              <a:t>commentaires</a:t>
            </a:r>
            <a:r>
              <a:rPr lang="fr-FR" sz="1100" i="1">
                <a:latin typeface="Marianne"/>
              </a:rPr>
              <a:t>, possibilité de </a:t>
            </a:r>
            <a:r>
              <a:rPr lang="fr-FR" sz="1100" b="1" i="1">
                <a:latin typeface="Marianne"/>
              </a:rPr>
              <a:t>signaler des ressources </a:t>
            </a:r>
            <a:r>
              <a:rPr lang="fr-FR" sz="1100" i="1">
                <a:latin typeface="Marianne"/>
              </a:rPr>
              <a:t>et de </a:t>
            </a:r>
            <a:r>
              <a:rPr lang="fr-FR" sz="1100" b="1" i="1">
                <a:latin typeface="Marianne"/>
              </a:rPr>
              <a:t>traiter ces signalements </a:t>
            </a:r>
            <a:r>
              <a:rPr lang="fr-FR" sz="1100" i="1">
                <a:latin typeface="Marianne"/>
              </a:rPr>
              <a:t>(V2)</a:t>
            </a:r>
            <a:endParaRPr/>
          </a:p>
        </p:txBody>
      </p:sp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475337" y="1275606"/>
            <a:ext cx="4273127" cy="32827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pic>
        <p:nvPicPr>
          <p:cNvPr id="9" name="Image 8" hidden="0"/>
          <p:cNvPicPr>
            <a:picLocks noChangeAspect="1"/>
          </p:cNvPicPr>
          <p:nvPr isPhoto="0" userDrawn="0"/>
        </p:nvPicPr>
        <p:blipFill>
          <a:blip r:embed="rId4"/>
          <a:srcRect l="0" t="17140" r="0" b="39460"/>
          <a:stretch/>
        </p:blipFill>
        <p:spPr bwMode="auto">
          <a:xfrm>
            <a:off x="413073" y="2778244"/>
            <a:ext cx="3926507" cy="1780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200000" rotWithShape="0" algn="ctr">
              <a:prstClr val="black">
                <a:alpha val="40000"/>
              </a:prstClr>
            </a:outerShdw>
          </a:effectLst>
        </p:spPr>
      </p:pic>
      <p:cxnSp>
        <p:nvCxnSpPr>
          <p:cNvPr id="17" name="Connecteur droit 16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6543350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1059581"/>
            <a:ext cx="8208911" cy="479382"/>
          </a:xfrm>
        </p:spPr>
        <p:txBody>
          <a:bodyPr>
            <a:norm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Et vous, vous en pensez quoi de La Base ?</a:t>
            </a:r>
            <a:endParaRPr lang="fr-FR" sz="1800"/>
          </a:p>
        </p:txBody>
      </p:sp>
      <p:sp>
        <p:nvSpPr>
          <p:cNvPr id="1814593326" name="Rectangle 12" hidden="0"/>
          <p:cNvSpPr/>
          <p:nvPr isPhoto="0" userDrawn="0"/>
        </p:nvSpPr>
        <p:spPr bwMode="auto">
          <a:xfrm>
            <a:off x="355417" y="2347798"/>
            <a:ext cx="2453949" cy="2168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599"/>
              </a:spcBef>
              <a:defRPr/>
            </a:pPr>
            <a:r>
              <a:rPr lang="fr-FR" sz="1400">
                <a:latin typeface="Marianne"/>
              </a:rPr>
              <a:t>XX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599"/>
              </a:spcBef>
              <a:defRPr/>
            </a:pPr>
            <a:endParaRPr lang="fr-FR" sz="800" b="1">
              <a:latin typeface="Marianne ExtraBold"/>
            </a:endParaRPr>
          </a:p>
          <a:p>
            <a:pPr algn="ctr">
              <a:spcBef>
                <a:spcPts val="599"/>
              </a:spcBef>
              <a:defRPr/>
            </a:pPr>
            <a:r>
              <a:rPr lang="fr-FR" sz="1100" i="1">
                <a:latin typeface="Marianne"/>
              </a:rPr>
              <a:t>Un espace pour </a:t>
            </a:r>
            <a:r>
              <a:rPr lang="fr-FR" sz="1100" b="1" i="1">
                <a:latin typeface="Marianne"/>
              </a:rPr>
              <a:t>réunir et organiser les outils et ressources utiles </a:t>
            </a:r>
            <a:r>
              <a:rPr lang="fr-FR" sz="1100" i="1">
                <a:latin typeface="Marianne"/>
              </a:rPr>
              <a:t>dans le travail de médiation et d’inclusion numérique.</a:t>
            </a:r>
            <a:endParaRPr/>
          </a:p>
        </p:txBody>
      </p:sp>
      <p:sp>
        <p:nvSpPr>
          <p:cNvPr id="1968900697" name="Rectangle 15" hidden="0"/>
          <p:cNvSpPr/>
          <p:nvPr isPhoto="0" userDrawn="0"/>
        </p:nvSpPr>
        <p:spPr bwMode="auto">
          <a:xfrm>
            <a:off x="2942608" y="2347798"/>
            <a:ext cx="2831480" cy="2168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599"/>
              </a:spcBef>
              <a:defRPr/>
            </a:pPr>
            <a:r>
              <a:rPr lang="fr-FR" sz="1400">
                <a:latin typeface="Marianne"/>
              </a:rPr>
              <a:t>XX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599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599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Une 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plateforme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 qui permet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rechercher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,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prendre connaissance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, et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s’inspirer des ressources produites par d’autres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. </a:t>
            </a:r>
            <a:endParaRPr/>
          </a:p>
          <a:p>
            <a:pPr lvl="0" algn="ctr">
              <a:spcBef>
                <a:spcPts val="599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 espace pour commenter, échanger, proposer…</a:t>
            </a:r>
            <a:endParaRPr/>
          </a:p>
        </p:txBody>
      </p:sp>
      <p:sp>
        <p:nvSpPr>
          <p:cNvPr id="140998819" name="Rectangle 16" hidden="0"/>
          <p:cNvSpPr/>
          <p:nvPr isPhoto="0" userDrawn="0"/>
        </p:nvSpPr>
        <p:spPr bwMode="auto">
          <a:xfrm>
            <a:off x="5912236" y="2347799"/>
            <a:ext cx="2831480" cy="2168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599"/>
              </a:spcBef>
              <a:defRPr/>
            </a:pPr>
            <a:r>
              <a:rPr lang="fr-FR" sz="1400">
                <a:latin typeface="Marianne"/>
              </a:rPr>
              <a:t>XX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599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599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 outil qui permet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présenter et mettre en valeur les ressources produites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 directement (logique page de présentation) ou par des systèmes de renvoi (liens).</a:t>
            </a:r>
            <a:endParaRPr/>
          </a:p>
          <a:p>
            <a:pPr lvl="0" algn="ctr">
              <a:spcBef>
                <a:spcPts val="599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Une possibilité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valoriser ses ressources 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à travers la labellisation NEC.</a:t>
            </a:r>
            <a:endParaRPr/>
          </a:p>
        </p:txBody>
      </p:sp>
      <p:cxnSp>
        <p:nvCxnSpPr>
          <p:cNvPr id="1823416426" name="Connecteur droit 23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9179366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270596524" name="ZoneTexte 14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322910936" name="ZoneTexte 17" hidden="0"/>
          <p:cNvSpPr txBox="1"/>
          <p:nvPr isPhoto="0" userDrawn="0"/>
        </p:nvSpPr>
        <p:spPr bwMode="auto">
          <a:xfrm>
            <a:off x="7956375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pic>
        <p:nvPicPr>
          <p:cNvPr id="172471050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580182937" name="Connecteur droit 16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516563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761569729" name="ZoneTexte 12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680882889" name="ZoneTexte 19" hidden="0"/>
          <p:cNvSpPr txBox="1"/>
          <p:nvPr isPhoto="0" userDrawn="0"/>
        </p:nvSpPr>
        <p:spPr bwMode="auto">
          <a:xfrm>
            <a:off x="7956374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1044275836" name="Espace réservé du texte 2" hidden="0"/>
          <p:cNvSpPr>
            <a:spLocks noGrp="1"/>
          </p:cNvSpPr>
          <p:nvPr isPhoto="0" userDrawn="0"/>
        </p:nvSpPr>
        <p:spPr bwMode="auto">
          <a:xfrm flipH="0" flipV="0">
            <a:off x="1202038" y="3044985"/>
            <a:ext cx="2542304" cy="64806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Eric QUERILLACQ </a:t>
            </a:r>
            <a:endParaRPr sz="1600" b="1" i="0" u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Conseiller Numérique France Services, Conseil départemental  de la Vienne</a:t>
            </a:r>
            <a:endParaRPr sz="1600" b="1" i="0" u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sz="1600" b="1">
              <a:solidFill>
                <a:srgbClr val="002060"/>
              </a:solidFill>
            </a:endParaRPr>
          </a:p>
        </p:txBody>
      </p:sp>
      <p:sp>
        <p:nvSpPr>
          <p:cNvPr id="791143992" name="Espace réservé du texte 2" hidden="0"/>
          <p:cNvSpPr>
            <a:spLocks noGrp="1"/>
          </p:cNvSpPr>
          <p:nvPr isPhoto="0" userDrawn="0"/>
        </p:nvSpPr>
        <p:spPr bwMode="auto">
          <a:xfrm flipH="0" flipV="0">
            <a:off x="641581" y="1169893"/>
            <a:ext cx="2542304" cy="64806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sz="1600" b="1" i="0" u="none">
                <a:solidFill>
                  <a:srgbClr val="FF0000"/>
                </a:solidFill>
                <a:latin typeface="Arial"/>
                <a:ea typeface="Arial"/>
                <a:cs typeface="Arial"/>
              </a:rPr>
              <a:t>Témoignage  </a:t>
            </a:r>
            <a:endParaRPr sz="1600" b="1" i="0" u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735548"/>
            <a:ext cx="7772400" cy="648066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Et après ?</a:t>
            </a:r>
            <a:endParaRPr lang="fr-FR" sz="1800"/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360099" y="1866920"/>
            <a:ext cx="1476164" cy="1872214"/>
          </a:xfrm>
          <a:prstGeom prst="rect">
            <a:avLst/>
          </a:prstGeom>
          <a:solidFill>
            <a:srgbClr val="27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>
                <a:latin typeface="Marianne"/>
              </a:rPr>
              <a:t>27 juin 2022</a:t>
            </a:r>
            <a:endParaRPr/>
          </a:p>
          <a:p>
            <a:pPr algn="ctr">
              <a:defRPr/>
            </a:pPr>
            <a:endParaRPr lang="fr-FR" sz="1400" b="1">
              <a:latin typeface="Marianne"/>
            </a:endParaRPr>
          </a:p>
          <a:p>
            <a:pPr algn="ctr">
              <a:defRPr/>
            </a:pPr>
            <a:r>
              <a:rPr lang="fr-FR" sz="1200" i="1">
                <a:latin typeface="Marianne"/>
              </a:rPr>
              <a:t>Lancement de la V1 de la Base </a:t>
            </a:r>
            <a:endParaRPr lang="fr-FR" sz="1200" i="1">
              <a:latin typeface="Marianne"/>
            </a:endParaRPr>
          </a:p>
        </p:txBody>
      </p:sp>
      <p:sp>
        <p:nvSpPr>
          <p:cNvPr id="14" name="Flèche : pentagone 13" hidden="0"/>
          <p:cNvSpPr/>
          <p:nvPr isPhoto="0" userDrawn="0"/>
        </p:nvSpPr>
        <p:spPr bwMode="auto">
          <a:xfrm flipH="0" flipV="0">
            <a:off x="2195735" y="2478994"/>
            <a:ext cx="3168351" cy="1037782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273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 i="1">
                <a:solidFill>
                  <a:srgbClr val="273375"/>
                </a:solidFill>
                <a:latin typeface="Marianne"/>
              </a:rPr>
              <a:t>Poursuite du développement (nouvelles fonctionnalités</a:t>
            </a:r>
            <a:r>
              <a:rPr lang="fr-FR" sz="1200" b="1" i="1">
                <a:solidFill>
                  <a:srgbClr val="273375"/>
                </a:solidFill>
                <a:latin typeface="Marianne"/>
              </a:rPr>
              <a:t>…) grâce aux ateliers avec les contributeurs réguliers et vos retours par mail (labase@anct.gouv.fr)</a:t>
            </a:r>
            <a:endParaRPr lang="fr-FR" sz="1200" i="1">
              <a:solidFill>
                <a:srgbClr val="273375"/>
              </a:solidFill>
              <a:latin typeface="Marianne"/>
            </a:endParaRPr>
          </a:p>
        </p:txBody>
      </p:sp>
      <p:sp>
        <p:nvSpPr>
          <p:cNvPr id="15" name="ZoneTexte 14" hidden="0"/>
          <p:cNvSpPr txBox="1"/>
          <p:nvPr isPhoto="0" userDrawn="0"/>
        </p:nvSpPr>
        <p:spPr bwMode="auto">
          <a:xfrm>
            <a:off x="3059831" y="205334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 i="1">
                <a:solidFill>
                  <a:srgbClr val="273375"/>
                </a:solidFill>
                <a:latin typeface="Marianne"/>
              </a:rPr>
              <a:t>V2, V3, V4 …</a:t>
            </a:r>
            <a:endParaRPr/>
          </a:p>
        </p:txBody>
      </p:sp>
      <p:cxnSp>
        <p:nvCxnSpPr>
          <p:cNvPr id="17" name="Connecteur droit 16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3" name="ZoneTexte 12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20" name="ZoneTexte 19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22" name="Flèche : pentagone 15" hidden="0"/>
          <p:cNvSpPr/>
          <p:nvPr isPhoto="0" userDrawn="0"/>
        </p:nvSpPr>
        <p:spPr bwMode="auto">
          <a:xfrm>
            <a:off x="5661639" y="1866920"/>
            <a:ext cx="3168351" cy="834984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273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fr-FR" sz="1200" b="1" i="1">
                <a:solidFill>
                  <a:srgbClr val="273375"/>
                </a:solidFill>
                <a:latin typeface="Marianne"/>
              </a:rPr>
              <a:t>Session de coaching toutes les semaines (à venir) pour apprendre à publier une ressource et structurer sa base</a:t>
            </a:r>
            <a:endParaRPr lang="fr-FR" sz="1200" i="1">
              <a:solidFill>
                <a:srgbClr val="273375"/>
              </a:solidFill>
              <a:latin typeface="Marianne"/>
            </a:endParaRPr>
          </a:p>
        </p:txBody>
      </p:sp>
      <p:sp>
        <p:nvSpPr>
          <p:cNvPr id="23" name="Flèche : pentagone 15" hidden="0"/>
          <p:cNvSpPr/>
          <p:nvPr isPhoto="0" userDrawn="0"/>
        </p:nvSpPr>
        <p:spPr bwMode="auto">
          <a:xfrm flipH="0" flipV="0">
            <a:off x="5647737" y="3098630"/>
            <a:ext cx="3172733" cy="1066666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273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fr-FR" sz="1200" b="1" i="1">
                <a:solidFill>
                  <a:srgbClr val="273375"/>
                </a:solidFill>
                <a:latin typeface="Marianne"/>
              </a:rPr>
              <a:t>Animation d’ateliers de structuration de bases lors :</a:t>
            </a:r>
            <a:endParaRPr lang="fr-FR" sz="1200" b="1" i="1">
              <a:solidFill>
                <a:srgbClr val="273375"/>
              </a:solidFill>
              <a:latin typeface="Marianne"/>
            </a:endParaRPr>
          </a:p>
          <a:p>
            <a:pPr marL="217793" indent="-217793" algn="l">
              <a:buFont typeface="Arial"/>
              <a:buChar char="–"/>
              <a:defRPr/>
            </a:pPr>
            <a:r>
              <a:rPr lang="fr-FR" sz="1200" b="1" i="1">
                <a:solidFill>
                  <a:srgbClr val="273375"/>
                </a:solidFill>
                <a:latin typeface="Marianne"/>
              </a:rPr>
              <a:t>du NEC national (28 et 29 septembre à Lens) </a:t>
            </a:r>
            <a:endParaRPr lang="fr-FR" sz="1200" b="1" i="1">
              <a:solidFill>
                <a:srgbClr val="273375"/>
              </a:solidFill>
              <a:latin typeface="Marianne"/>
            </a:endParaRPr>
          </a:p>
          <a:p>
            <a:pPr marL="217793" indent="-217793" algn="l">
              <a:buFont typeface="Arial"/>
              <a:buChar char="–"/>
              <a:defRPr/>
            </a:pPr>
            <a:r>
              <a:rPr lang="fr-FR" sz="1200" b="1" i="1">
                <a:solidFill>
                  <a:srgbClr val="273375"/>
                </a:solidFill>
                <a:latin typeface="Marianne"/>
              </a:rPr>
              <a:t>des NEC locaux à venir</a:t>
            </a:r>
            <a:endParaRPr lang="fr-FR" sz="1200" i="1">
              <a:solidFill>
                <a:srgbClr val="273375"/>
              </a:solidFill>
              <a:latin typeface="Marianne"/>
            </a:endParaRPr>
          </a:p>
        </p:txBody>
      </p:sp>
      <p:pic>
        <p:nvPicPr>
          <p:cNvPr id="78653457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431785" y="4249783"/>
            <a:ext cx="1073452" cy="435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8208912" cy="47938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Organisation de la présentation</a:t>
            </a:r>
            <a:endParaRPr lang="fr-FR" sz="1800"/>
          </a:p>
        </p:txBody>
      </p:sp>
      <p:sp>
        <p:nvSpPr>
          <p:cNvPr id="13" name="Rectangle 12" hidden="0"/>
          <p:cNvSpPr/>
          <p:nvPr isPhoto="0" userDrawn="0"/>
        </p:nvSpPr>
        <p:spPr bwMode="auto">
          <a:xfrm>
            <a:off x="355418" y="2347799"/>
            <a:ext cx="2453949" cy="2168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 b="1">
                <a:latin typeface="Marianne ExtraBold"/>
              </a:rPr>
              <a:t>Présentation du projet à l’origine de La Base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r>
              <a:rPr lang="fr-FR" sz="1100">
                <a:latin typeface="Marianne"/>
              </a:rPr>
              <a:t>Retour sur l’enquête menée par le collectif BAM</a:t>
            </a:r>
            <a:endParaRPr/>
          </a:p>
          <a:p>
            <a:pPr algn="ctr">
              <a:spcBef>
                <a:spcPts val="600"/>
              </a:spcBef>
              <a:defRPr/>
            </a:pPr>
            <a:r>
              <a:rPr lang="fr-FR" sz="1100">
                <a:latin typeface="Marianne"/>
              </a:rPr>
              <a:t>Présentation de la méthode de travail</a:t>
            </a:r>
            <a:endParaRPr/>
          </a:p>
          <a:p>
            <a:pPr algn="ctr">
              <a:spcBef>
                <a:spcPts val="600"/>
              </a:spcBef>
              <a:defRPr/>
            </a:pPr>
            <a:r>
              <a:rPr lang="fr-FR" sz="1100" i="1">
                <a:latin typeface="Marianne"/>
              </a:rPr>
              <a:t>Des questions ?</a:t>
            </a:r>
            <a:endParaRPr lang="fr-FR" sz="1100" i="1">
              <a:latin typeface="Marianne"/>
            </a:endParaRPr>
          </a:p>
        </p:txBody>
      </p:sp>
      <p:sp>
        <p:nvSpPr>
          <p:cNvPr id="16" name="Rectangle 15" hidden="0"/>
          <p:cNvSpPr/>
          <p:nvPr isPhoto="0" userDrawn="0"/>
        </p:nvSpPr>
        <p:spPr bwMode="auto">
          <a:xfrm>
            <a:off x="2942609" y="2347799"/>
            <a:ext cx="2831481" cy="2168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 b="1">
                <a:latin typeface="Marianne ExtraBold"/>
              </a:rPr>
              <a:t>Démonstration de La Base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>
                <a:solidFill>
                  <a:prstClr val="black"/>
                </a:solidFill>
                <a:latin typeface="Marianne"/>
              </a:rPr>
              <a:t>Se connecter/chercher des ressources</a:t>
            </a:r>
            <a:endParaRPr/>
          </a:p>
          <a:p>
            <a:pPr lvl="0" algn="ctr">
              <a:spcBef>
                <a:spcPts val="600"/>
              </a:spcBef>
              <a:defRPr/>
            </a:pPr>
            <a:r>
              <a:rPr lang="fr-FR" sz="1100">
                <a:solidFill>
                  <a:prstClr val="black"/>
                </a:solidFill>
                <a:latin typeface="Marianne"/>
              </a:rPr>
              <a:t>Créer/gérer sa base</a:t>
            </a:r>
            <a:endParaRPr/>
          </a:p>
          <a:p>
            <a:pPr lvl="0" algn="ctr">
              <a:spcBef>
                <a:spcPts val="600"/>
              </a:spcBef>
              <a:defRPr/>
            </a:pPr>
            <a:r>
              <a:rPr lang="fr-FR" sz="1100">
                <a:solidFill>
                  <a:prstClr val="black"/>
                </a:solidFill>
                <a:latin typeface="Marianne"/>
              </a:rPr>
              <a:t>Créer sa ressource</a:t>
            </a:r>
            <a:endParaRPr lang="fr-FR" sz="1100">
              <a:solidFill>
                <a:prstClr val="black"/>
              </a:solidFill>
              <a:latin typeface="Marianne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Des questions ?</a:t>
            </a:r>
            <a:endParaRPr lang="fr-FR" sz="1100" i="1">
              <a:solidFill>
                <a:prstClr val="black"/>
              </a:solidFill>
              <a:latin typeface="Marianne"/>
            </a:endParaRPr>
          </a:p>
        </p:txBody>
      </p:sp>
      <p:sp>
        <p:nvSpPr>
          <p:cNvPr id="17" name="Rectangle 16" hidden="0"/>
          <p:cNvSpPr/>
          <p:nvPr isPhoto="0" userDrawn="0"/>
        </p:nvSpPr>
        <p:spPr bwMode="auto">
          <a:xfrm>
            <a:off x="5912237" y="2347800"/>
            <a:ext cx="2831481" cy="2168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 b="1">
                <a:latin typeface="Marianne ExtraBold"/>
              </a:rPr>
              <a:t>Retours d’utilisation</a:t>
            </a:r>
            <a:endParaRPr lang="fr-FR" sz="14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600"/>
              </a:spcBef>
              <a:defRPr/>
            </a:pPr>
            <a:endParaRPr lang="fr-FR" sz="1100">
              <a:solidFill>
                <a:prstClr val="black"/>
              </a:solidFill>
              <a:latin typeface="Marianne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>
                <a:solidFill>
                  <a:prstClr val="black"/>
                </a:solidFill>
                <a:latin typeface="Marianne"/>
              </a:rPr>
              <a:t>Témoignages d’éclaireurs</a:t>
            </a:r>
            <a:endParaRPr/>
          </a:p>
          <a:p>
            <a:pPr lvl="0" algn="ctr">
              <a:spcBef>
                <a:spcPts val="600"/>
              </a:spcBef>
              <a:defRPr/>
            </a:pPr>
            <a:r>
              <a:rPr lang="fr-FR" sz="1100">
                <a:solidFill>
                  <a:prstClr val="black"/>
                </a:solidFill>
                <a:latin typeface="Marianne"/>
              </a:rPr>
              <a:t>Témoignages de </a:t>
            </a:r>
            <a:r>
              <a:rPr lang="fr-FR" sz="1100">
                <a:solidFill>
                  <a:prstClr val="black"/>
                </a:solidFill>
                <a:latin typeface="Marianne"/>
              </a:rPr>
              <a:t>renseigneurs</a:t>
            </a:r>
            <a:endParaRPr lang="fr-FR" sz="1100">
              <a:solidFill>
                <a:prstClr val="black"/>
              </a:solidFill>
              <a:latin typeface="Marianne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Des questions ?</a:t>
            </a:r>
            <a:endParaRPr lang="fr-FR" sz="1100" i="1">
              <a:solidFill>
                <a:prstClr val="black"/>
              </a:solidFill>
              <a:latin typeface="Marianne"/>
            </a:endParaRPr>
          </a:p>
        </p:txBody>
      </p:sp>
      <p:cxnSp>
        <p:nvCxnSpPr>
          <p:cNvPr id="24" name="Connecteur droit 2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5" name="ZoneTexte 14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8" name="ZoneTexte 17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20" name="Espace réservé du texte 2" hidden="0"/>
          <p:cNvSpPr txBox="1"/>
          <p:nvPr isPhoto="0" userDrawn="0"/>
        </p:nvSpPr>
        <p:spPr bwMode="auto">
          <a:xfrm>
            <a:off x="1335986" y="1706330"/>
            <a:ext cx="492812" cy="47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3200" b="1">
                <a:solidFill>
                  <a:srgbClr val="273375"/>
                </a:solidFill>
                <a:latin typeface="Marianne ExtraBold"/>
              </a:rPr>
              <a:t>1</a:t>
            </a:r>
            <a:endParaRPr lang="fr-FR" sz="3200">
              <a:latin typeface="Marianne ExtraBold"/>
            </a:endParaRPr>
          </a:p>
        </p:txBody>
      </p:sp>
      <p:sp>
        <p:nvSpPr>
          <p:cNvPr id="22" name="Espace réservé du texte 2" hidden="0"/>
          <p:cNvSpPr txBox="1"/>
          <p:nvPr isPhoto="0" userDrawn="0"/>
        </p:nvSpPr>
        <p:spPr bwMode="auto">
          <a:xfrm>
            <a:off x="7185934" y="1706330"/>
            <a:ext cx="492812" cy="47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3200" b="1">
                <a:solidFill>
                  <a:srgbClr val="273375"/>
                </a:solidFill>
                <a:latin typeface="Marianne ExtraBold"/>
              </a:rPr>
              <a:t>3</a:t>
            </a:r>
            <a:endParaRPr lang="fr-FR" sz="3200">
              <a:latin typeface="Marianne ExtraBold"/>
            </a:endParaRPr>
          </a:p>
        </p:txBody>
      </p:sp>
      <p:sp>
        <p:nvSpPr>
          <p:cNvPr id="27" name="Espace réservé du texte 2" hidden="0"/>
          <p:cNvSpPr txBox="1"/>
          <p:nvPr isPhoto="0" userDrawn="0"/>
        </p:nvSpPr>
        <p:spPr bwMode="auto">
          <a:xfrm>
            <a:off x="4111943" y="1706330"/>
            <a:ext cx="492812" cy="47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3200" b="1">
                <a:solidFill>
                  <a:srgbClr val="273375"/>
                </a:solidFill>
                <a:latin typeface="Marianne ExtraBold"/>
              </a:rPr>
              <a:t>2</a:t>
            </a:r>
            <a:endParaRPr lang="fr-FR" sz="3200">
              <a:latin typeface="Marianne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375300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 flipH="0" flipV="0">
            <a:off x="527635" y="819199"/>
            <a:ext cx="7772400" cy="3043716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Comment être informé des prochaines fonctionnalités ?</a:t>
            </a:r>
            <a:endParaRPr lang="fr-FR" sz="1800" b="1">
              <a:solidFill>
                <a:srgbClr val="273375"/>
              </a:solidFill>
              <a:latin typeface="Marianne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lang="fr-FR" sz="1800" b="1">
              <a:solidFill>
                <a:srgbClr val="273375"/>
              </a:solidFill>
              <a:latin typeface="Marianne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0">
                <a:solidFill>
                  <a:srgbClr val="273375"/>
                </a:solidFill>
                <a:latin typeface="Marianne"/>
              </a:rPr>
              <a:t>—&gt; Rendez-vous dans la page « à propos » de La Base ! Elle sera mise à jour régulièrement. </a:t>
            </a:r>
            <a:endParaRPr sz="1800" b="0">
              <a:solidFill>
                <a:srgbClr val="273375"/>
              </a:solidFill>
              <a:latin typeface="Marianne"/>
            </a:endParaRPr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lang="fr-FR" sz="1800"/>
          </a:p>
          <a:p>
            <a:pPr>
              <a:lnSpc>
                <a:spcPts val="2199"/>
              </a:lnSpc>
              <a:spcBef>
                <a:spcPts val="0"/>
              </a:spcBef>
              <a:defRPr/>
            </a:pPr>
            <a:endParaRPr lang="fr-FR" sz="1800"/>
          </a:p>
        </p:txBody>
      </p:sp>
      <p:cxnSp>
        <p:nvCxnSpPr>
          <p:cNvPr id="1185910701" name="Connecteur droit 16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549688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18480904" name="ZoneTexte 12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484514222" name="ZoneTexte 19" hidden="0"/>
          <p:cNvSpPr txBox="1"/>
          <p:nvPr isPhoto="0" userDrawn="0"/>
        </p:nvSpPr>
        <p:spPr bwMode="auto">
          <a:xfrm>
            <a:off x="7956374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pic>
        <p:nvPicPr>
          <p:cNvPr id="114427218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431784" y="4249782"/>
            <a:ext cx="1073451" cy="435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36880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1059581"/>
            <a:ext cx="7772400" cy="479382"/>
          </a:xfrm>
        </p:spPr>
        <p:txBody>
          <a:bodyPr>
            <a:norm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Dans quel cadre 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s’inscrit La 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Base du numérique d’intérêt général ? </a:t>
            </a:r>
            <a:endParaRPr lang="fr-FR" sz="1800"/>
          </a:p>
        </p:txBody>
      </p:sp>
      <p:cxnSp>
        <p:nvCxnSpPr>
          <p:cNvPr id="596344356" name="Connecteur droit 3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999218" name="ZoneTexte 7" hidden="0"/>
          <p:cNvSpPr txBox="1"/>
          <p:nvPr isPhoto="0" userDrawn="0"/>
        </p:nvSpPr>
        <p:spPr bwMode="auto">
          <a:xfrm>
            <a:off x="7956375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27/ </a:t>
            </a:r>
            <a:r>
              <a:rPr lang="fr-FR" sz="800">
                <a:latin typeface="Marianne"/>
              </a:rPr>
              <a:t>06 / 2022</a:t>
            </a:r>
            <a:endParaRPr/>
          </a:p>
        </p:txBody>
      </p:sp>
      <p:sp>
        <p:nvSpPr>
          <p:cNvPr id="796982473" name="ZoneTexte 8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24504598" name="Rectangle 9" hidden="0"/>
          <p:cNvSpPr/>
          <p:nvPr isPhoto="0" userDrawn="0"/>
        </p:nvSpPr>
        <p:spPr bwMode="auto">
          <a:xfrm>
            <a:off x="323527" y="1611552"/>
            <a:ext cx="7056783" cy="43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i="1">
                <a:latin typeface="Marianne"/>
                <a:cs typeface="Arial"/>
              </a:rPr>
              <a:t>Ce chantier s’inscrit dans </a:t>
            </a:r>
            <a:r>
              <a:rPr lang="fr-FR" sz="1100" b="1" i="1">
                <a:latin typeface="Marianne"/>
                <a:cs typeface="Arial"/>
              </a:rPr>
              <a:t>l’axe 2 du volet « inclusion numérique » du Plan France Relance </a:t>
            </a:r>
            <a:r>
              <a:rPr lang="fr-FR" sz="1100" i="1">
                <a:latin typeface="Marianne"/>
                <a:cs typeface="Arial"/>
              </a:rPr>
              <a:t>qui </a:t>
            </a:r>
            <a:r>
              <a:rPr lang="fr-FR" sz="1100" i="1">
                <a:latin typeface="Marianne"/>
                <a:cs typeface="Arial"/>
              </a:rPr>
              <a:t>vise à </a:t>
            </a:r>
            <a:r>
              <a:rPr lang="fr-FR" sz="1100" i="1">
                <a:latin typeface="Marianne"/>
                <a:cs typeface="Arial"/>
              </a:rPr>
              <a:t>la </a:t>
            </a:r>
            <a:r>
              <a:rPr lang="fr-FR" sz="1100" b="1" i="1">
                <a:latin typeface="Marianne"/>
                <a:cs typeface="Arial"/>
              </a:rPr>
              <a:t>structuration et l’outillage de la filière de l’inclusion numérique.</a:t>
            </a:r>
            <a:endParaRPr/>
          </a:p>
        </p:txBody>
      </p:sp>
      <p:sp>
        <p:nvSpPr>
          <p:cNvPr id="1213052412" name="Rectangle 10" hidden="0"/>
          <p:cNvSpPr/>
          <p:nvPr isPhoto="0" userDrawn="0"/>
        </p:nvSpPr>
        <p:spPr bwMode="auto">
          <a:xfrm flipH="0" flipV="0">
            <a:off x="395535" y="2412614"/>
            <a:ext cx="8215535" cy="1981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>
              <a:spcBef>
                <a:spcPts val="599"/>
              </a:spcBef>
              <a:buFont typeface="Arial"/>
              <a:buChar char="•"/>
              <a:defRPr/>
            </a:pPr>
            <a:r>
              <a:rPr lang="fr-FR" sz="1100">
                <a:latin typeface="Marianne"/>
              </a:rPr>
              <a:t>Besoin récurrent des professionnels de la médiation numérique, des acteurs locaux et des collectivités territoriales de </a:t>
            </a:r>
            <a:r>
              <a:rPr lang="fr-FR" sz="1100" b="1">
                <a:latin typeface="Marianne"/>
              </a:rPr>
              <a:t>mettre en commun et de recenser les outils et ressources existants pour la médiation et l’inclusion numérique.</a:t>
            </a:r>
            <a:endParaRPr sz="1100"/>
          </a:p>
          <a:p>
            <a:pPr marL="171450" indent="-171450">
              <a:spcBef>
                <a:spcPts val="599"/>
              </a:spcBef>
              <a:buFont typeface="Arial"/>
              <a:buChar char="•"/>
              <a:defRPr/>
            </a:pPr>
            <a:r>
              <a:rPr lang="fr-FR" sz="1100">
                <a:latin typeface="Marianne"/>
              </a:rPr>
              <a:t>Souhait du programme Société Numérique de mettre à disposition un outil qui permette de :</a:t>
            </a:r>
            <a:endParaRPr sz="1100">
              <a:latin typeface="Marianne"/>
            </a:endParaRPr>
          </a:p>
          <a:p>
            <a:pPr marL="363537" lvl="1" indent="-187324">
              <a:spcBef>
                <a:spcPts val="599"/>
              </a:spcBef>
              <a:buFont typeface="Marianne"/>
              <a:buChar char="–"/>
              <a:tabLst>
                <a:tab pos="363537" algn="l"/>
              </a:tabLst>
              <a:defRPr/>
            </a:pPr>
            <a:r>
              <a:rPr lang="fr-FR" sz="1100" b="1">
                <a:latin typeface="Marianne"/>
              </a:rPr>
              <a:t>mettre en lumière la richesse de l’offre déjà existante </a:t>
            </a:r>
            <a:endParaRPr sz="1100">
              <a:latin typeface="Marianne"/>
            </a:endParaRPr>
          </a:p>
          <a:p>
            <a:pPr marL="363537" lvl="1" indent="-187324">
              <a:spcBef>
                <a:spcPts val="599"/>
              </a:spcBef>
              <a:buFont typeface="Marianne"/>
              <a:buChar char="–"/>
              <a:tabLst>
                <a:tab pos="363537" algn="l"/>
              </a:tabLst>
              <a:defRPr/>
            </a:pPr>
            <a:r>
              <a:rPr lang="fr-FR" sz="1100" b="1">
                <a:latin typeface="Marianne"/>
              </a:rPr>
              <a:t>faire connaître les initiatives soutenues dans le cadre du Plan de relance</a:t>
            </a:r>
            <a:r>
              <a:rPr lang="fr-FR" sz="1100">
                <a:latin typeface="Marianne"/>
              </a:rPr>
              <a:t> (20 lauréats AMI Outiller la médiation numérique, kits physiques de médiation numérique, etc.)</a:t>
            </a:r>
            <a:endParaRPr lang="fr-FR" sz="1100">
              <a:latin typeface="Marianne"/>
            </a:endParaRPr>
          </a:p>
          <a:p>
            <a:pPr marL="363537" lvl="1" indent="-187324">
              <a:spcBef>
                <a:spcPts val="599"/>
              </a:spcBef>
              <a:buFont typeface="Marianne"/>
              <a:buChar char="–"/>
              <a:tabLst>
                <a:tab pos="363537" algn="l"/>
              </a:tabLst>
              <a:defRPr/>
            </a:pPr>
            <a:r>
              <a:rPr lang="fr-FR" sz="1100" b="1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stimuler la création de nouvelles ressources</a:t>
            </a:r>
            <a:r>
              <a:rPr lang="fr-FR" sz="11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 répondant à des besoins collectivement identifiés</a:t>
            </a:r>
            <a:endParaRPr sz="1100"/>
          </a:p>
          <a:p>
            <a:pPr marL="363537" lvl="1" indent="-187324">
              <a:spcBef>
                <a:spcPts val="599"/>
              </a:spcBef>
              <a:buFont typeface="Marianne"/>
              <a:buChar char="–"/>
              <a:tabLst>
                <a:tab pos="363537" algn="l"/>
              </a:tabLst>
              <a:defRPr/>
            </a:pPr>
            <a:r>
              <a:rPr lang="fr-FR" sz="1100" b="1">
                <a:latin typeface="Marianne"/>
              </a:rPr>
              <a:t>favoriser une large diffusion</a:t>
            </a:r>
            <a:r>
              <a:rPr lang="fr-FR" sz="1100">
                <a:latin typeface="Marianne"/>
              </a:rPr>
              <a:t>, </a:t>
            </a:r>
            <a:r>
              <a:rPr lang="fr-FR" sz="1100" b="1">
                <a:latin typeface="Marianne"/>
              </a:rPr>
              <a:t>utilisation et appropriation des ressources</a:t>
            </a:r>
            <a:r>
              <a:rPr lang="fr-FR" sz="1100">
                <a:latin typeface="Marianne"/>
              </a:rPr>
              <a:t>.</a:t>
            </a:r>
            <a:endParaRPr sz="1100"/>
          </a:p>
        </p:txBody>
      </p:sp>
      <p:sp>
        <p:nvSpPr>
          <p:cNvPr id="813781533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pic>
        <p:nvPicPr>
          <p:cNvPr id="661603091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73318" y="1557822"/>
            <a:ext cx="565214" cy="565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7772400" cy="47938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Dans quel cadre 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s’inscrit La 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Base du numérique d’intérêt général ? </a:t>
            </a:r>
            <a:endParaRPr lang="fr-FR" sz="1800"/>
          </a:p>
        </p:txBody>
      </p:sp>
      <p:cxnSp>
        <p:nvCxnSpPr>
          <p:cNvPr id="4" name="Connecteur droit 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27/ </a:t>
            </a:r>
            <a:r>
              <a:rPr lang="fr-FR" sz="800">
                <a:latin typeface="Marianne"/>
              </a:rPr>
              <a:t>06 / 2022</a:t>
            </a:r>
            <a:endParaRPr/>
          </a:p>
        </p:txBody>
      </p:sp>
      <p:sp>
        <p:nvSpPr>
          <p:cNvPr id="9" name="ZoneTexte 8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 flipH="0" flipV="0">
            <a:off x="323527" y="1610178"/>
            <a:ext cx="5006710" cy="36134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endParaRPr sz="1100" b="1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100" b="1" i="1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Se repérer dans l’offre </a:t>
            </a:r>
            <a:endParaRPr sz="1100" b="1" i="1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Permettre à tous de mobiliser les outils nécessaires à la montée en compétence numérique de la population </a:t>
            </a: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100" b="1" i="1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Favoriser la montée en qualité des dispositifs d’inclusion numérique </a:t>
            </a:r>
            <a:endParaRPr sz="1100" b="1" i="1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Tendre vers des dispositifs de plus en plus éthiques, ouverts, sobres, documentés, sécurisés</a:t>
            </a: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lang="fr-FR" sz="1100" b="1" i="1" u="none" strike="noStrike" cap="none" spc="0">
                <a:solidFill>
                  <a:srgbClr val="3A3A3A"/>
                </a:solidFill>
                <a:latin typeface="Arial"/>
                <a:ea typeface="Arial"/>
                <a:cs typeface="Arial"/>
              </a:rPr>
              <a:t>Soutenir la filière de la médiation numérique</a:t>
            </a:r>
            <a:endParaRPr lang="fr-FR" sz="1100" b="1" i="1" u="none" strike="noStrike" cap="none" spc="0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100" b="0" i="0" u="none" strike="noStrike" cap="none" spc="0">
                <a:solidFill>
                  <a:srgbClr val="3A3A3A"/>
                </a:solidFill>
                <a:latin typeface="Arial"/>
                <a:ea typeface="Arial"/>
                <a:cs typeface="Arial"/>
              </a:rPr>
              <a:t>Financer des accompagnements sur-mesure pour les porteurs de dispositifs</a:t>
            </a:r>
            <a:endParaRPr sz="1100" b="1" i="1" u="none" strike="noStrike" cap="none" spc="0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100" b="1" i="1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Faciliter de nouvelles collaborations entre acteurs </a:t>
            </a:r>
            <a:endParaRPr sz="1100" b="1" i="1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Dans une logique croissante d’émergence de communs numériques</a:t>
            </a: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100" b="1" i="1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Arial"/>
              <a:buChar char="•"/>
              <a:defRPr/>
            </a:pPr>
            <a:r>
              <a:rPr sz="1100" b="1" i="1" u="none">
                <a:solidFill>
                  <a:srgbClr val="3A3A3A"/>
                </a:solidFill>
                <a:latin typeface="Arial"/>
                <a:ea typeface="Arial"/>
                <a:cs typeface="Arial"/>
              </a:rPr>
              <a:t>Contribuer à la diffusion d’une culture numérique critique </a:t>
            </a:r>
            <a:endParaRPr sz="1100" b="1" i="1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100" b="0" i="0" u="none">
              <a:solidFill>
                <a:srgbClr val="3A3A3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17207800" name="" hidden="0"/>
          <p:cNvSpPr/>
          <p:nvPr isPhoto="0" userDrawn="0"/>
        </p:nvSpPr>
        <p:spPr bwMode="auto">
          <a:xfrm flipH="0" flipV="0">
            <a:off x="9334644" y="4423158"/>
            <a:ext cx="216383" cy="31779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154773105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330237" y="1917999"/>
            <a:ext cx="3715473" cy="2093573"/>
          </a:xfrm>
          <a:prstGeom prst="rect">
            <a:avLst/>
          </a:prstGeom>
        </p:spPr>
      </p:pic>
      <p:pic>
        <p:nvPicPr>
          <p:cNvPr id="213396589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7654411" y="4114837"/>
            <a:ext cx="1145648" cy="521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 flipH="0" flipV="0">
            <a:off x="289043" y="910494"/>
            <a:ext cx="8531428" cy="479382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 La Base : 10 mois de travail à vos côtés ... et ce n’est que le début !</a:t>
            </a:r>
            <a:endParaRPr lang="fr-FR" sz="1800"/>
          </a:p>
        </p:txBody>
      </p:sp>
      <p:cxnSp>
        <p:nvCxnSpPr>
          <p:cNvPr id="14" name="Connecteur droit 1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7" name="ZoneTexte 16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8" name="ZoneTexte 17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pic>
        <p:nvPicPr>
          <p:cNvPr id="54274131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65111" y="1540564"/>
            <a:ext cx="4224130" cy="2816086"/>
          </a:xfrm>
          <a:prstGeom prst="rect">
            <a:avLst/>
          </a:prstGeom>
        </p:spPr>
      </p:pic>
      <p:sp>
        <p:nvSpPr>
          <p:cNvPr id="255591866" name="" hidden="0"/>
          <p:cNvSpPr txBox="1"/>
          <p:nvPr isPhoto="0" userDrawn="0"/>
        </p:nvSpPr>
        <p:spPr bwMode="auto">
          <a:xfrm flipH="0" flipV="0">
            <a:off x="4871120" y="2763002"/>
            <a:ext cx="3909391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fr-FR" sz="1400" b="1" i="0" u="none" strike="noStrike" cap="none" spc="0">
                <a:solidFill>
                  <a:srgbClr val="273375"/>
                </a:solidFill>
                <a:latin typeface="Marianne"/>
                <a:ea typeface="Marianne"/>
                <a:cs typeface="Marianne"/>
              </a:rPr>
              <a:t>Atelier collaboratif lors de NEC 2021, en octobre en Charente</a:t>
            </a:r>
            <a:endParaRPr lang="fr-FR" sz="1400" b="1" i="0" u="none" strike="noStrike" cap="none" spc="0">
              <a:solidFill>
                <a:srgbClr val="273375"/>
              </a:solidFill>
              <a:latin typeface="Marianne"/>
              <a:ea typeface="Marianne"/>
              <a:cs typeface="Marianne"/>
            </a:endParaRPr>
          </a:p>
          <a:p>
            <a:pPr>
              <a:defRPr/>
            </a:pPr>
            <a:endParaRPr sz="1400" b="1"/>
          </a:p>
          <a:p>
            <a:pPr>
              <a:defRPr/>
            </a:pPr>
            <a:endParaRPr sz="1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3589329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960190"/>
            <a:ext cx="7772400" cy="479382"/>
          </a:xfrm>
        </p:spPr>
        <p:txBody>
          <a:bodyPr>
            <a:norm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 La Base : une plateforme pensée par et pour ses utilisateurs-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rices</a:t>
            </a:r>
            <a:endParaRPr lang="fr-FR" sz="1800"/>
          </a:p>
        </p:txBody>
      </p:sp>
      <p:sp>
        <p:nvSpPr>
          <p:cNvPr id="32095289" name="Rectangle 10" hidden="0"/>
          <p:cNvSpPr/>
          <p:nvPr isPhoto="0" userDrawn="0"/>
        </p:nvSpPr>
        <p:spPr bwMode="auto">
          <a:xfrm>
            <a:off x="323527" y="1510612"/>
            <a:ext cx="7994183" cy="71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99"/>
              </a:spcBef>
              <a:defRPr/>
            </a:pPr>
            <a:r>
              <a:rPr lang="fr-FR" sz="1200">
                <a:latin typeface="Marianne"/>
              </a:rPr>
              <a:t>Une </a:t>
            </a:r>
            <a:r>
              <a:rPr lang="fr-FR" sz="1200" b="1">
                <a:latin typeface="Marianne"/>
              </a:rPr>
              <a:t>enquête de design </a:t>
            </a:r>
            <a:r>
              <a:rPr lang="fr-FR" sz="1200">
                <a:latin typeface="Marianne"/>
              </a:rPr>
              <a:t>conduite par le collectif BAM en début d’année 2022 a permis </a:t>
            </a:r>
            <a:r>
              <a:rPr lang="fr-FR" sz="1200" b="1">
                <a:latin typeface="Marianne"/>
              </a:rPr>
              <a:t>de mieux comprendre les pratiques et l’existant</a:t>
            </a:r>
            <a:r>
              <a:rPr lang="fr-FR" sz="1200">
                <a:latin typeface="Marianne"/>
              </a:rPr>
              <a:t>, et de </a:t>
            </a:r>
            <a:r>
              <a:rPr lang="fr-FR" sz="1200" b="1">
                <a:latin typeface="Marianne"/>
              </a:rPr>
              <a:t>mettre en avant un certain nombre d’axes pour le nouvel </a:t>
            </a:r>
            <a:r>
              <a:rPr lang="fr-FR" sz="1200" b="1">
                <a:latin typeface="Marianne"/>
              </a:rPr>
              <a:t>outil</a:t>
            </a:r>
            <a:endParaRPr lang="fr-FR" sz="1200" b="1">
              <a:latin typeface="Marianne"/>
            </a:endParaRPr>
          </a:p>
          <a:p>
            <a:pPr>
              <a:spcBef>
                <a:spcPts val="599"/>
              </a:spcBef>
              <a:defRPr/>
            </a:pPr>
            <a:r>
              <a:rPr lang="fr-FR" sz="1200" b="1">
                <a:latin typeface="Marianne"/>
              </a:rPr>
              <a:t>Retrouvez les résultats de</a:t>
            </a:r>
            <a:r>
              <a:rPr lang="fr-FR" sz="1200" b="1">
                <a:latin typeface="Marianne"/>
              </a:rPr>
              <a:t> l’enquête : </a:t>
            </a:r>
            <a:r>
              <a:rPr lang="fr-FR" sz="1200" b="1" u="sng">
                <a:latin typeface="Marianne"/>
                <a:hlinkClick r:id="rId3" tooltip="https://hackmd.io/@sonum/documentation"/>
              </a:rPr>
              <a:t>https://hackmd.io/@</a:t>
            </a:r>
            <a:r>
              <a:rPr lang="fr-FR" sz="1200" b="1" u="sng">
                <a:latin typeface="Marianne"/>
                <a:hlinkClick r:id="rId3" tooltip="https://hackmd.io/@sonum/documentation"/>
              </a:rPr>
              <a:t>sonum/documentation</a:t>
            </a:r>
            <a:r>
              <a:rPr lang="fr-FR" sz="1200" b="1">
                <a:latin typeface="Marianne"/>
              </a:rPr>
              <a:t> )</a:t>
            </a:r>
            <a:endParaRPr lang="fr-FR" sz="1200" b="1">
              <a:latin typeface="Marianne"/>
            </a:endParaRPr>
          </a:p>
        </p:txBody>
      </p:sp>
      <p:pic>
        <p:nvPicPr>
          <p:cNvPr id="518026395" name="Image 11" hidden="0"/>
          <p:cNvPicPr>
            <a:picLocks noChangeAspect="1"/>
          </p:cNvPicPr>
          <p:nvPr isPhoto="0" userDrawn="0"/>
        </p:nvPicPr>
        <p:blipFill>
          <a:blip r:embed="rId4"/>
          <a:srcRect l="0" t="14162" r="-2110" b="12689"/>
          <a:stretch/>
        </p:blipFill>
        <p:spPr bwMode="auto">
          <a:xfrm flipH="0" flipV="0">
            <a:off x="1519793" y="2422400"/>
            <a:ext cx="6490990" cy="2559411"/>
          </a:xfrm>
          <a:prstGeom prst="rect">
            <a:avLst/>
          </a:prstGeom>
        </p:spPr>
      </p:pic>
      <p:sp>
        <p:nvSpPr>
          <p:cNvPr id="2128530069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319638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1059581"/>
            <a:ext cx="7772400" cy="479382"/>
          </a:xfrm>
        </p:spPr>
        <p:txBody>
          <a:bodyPr>
            <a:normAutofit/>
          </a:bodyPr>
          <a:lstStyle/>
          <a:p>
            <a:pPr>
              <a:lnSpc>
                <a:spcPts val="2199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 La Base : une plateforme pensée par et pour ses utilisateurs-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rices</a:t>
            </a:r>
            <a:endParaRPr lang="fr-FR" sz="1800"/>
          </a:p>
        </p:txBody>
      </p:sp>
      <p:cxnSp>
        <p:nvCxnSpPr>
          <p:cNvPr id="1181689152" name="Connecteur droit 13" hidden="0"/>
          <p:cNvCxnSpPr>
            <a:cxnSpLocks/>
          </p:cNvCxnSpPr>
          <p:nvPr isPhoto="0" userDrawn="0"/>
        </p:nvCxnSpPr>
        <p:spPr bwMode="auto">
          <a:xfrm>
            <a:off x="395535" y="4803997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952980" name="Sous-titre 6" hidden="0"/>
          <p:cNvSpPr txBox="1"/>
          <p:nvPr isPhoto="0" userDrawn="0"/>
        </p:nvSpPr>
        <p:spPr bwMode="auto">
          <a:xfrm>
            <a:off x="6084167" y="370011"/>
            <a:ext cx="2696343" cy="44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745609031" name="ZoneTexte 16" hidden="0"/>
          <p:cNvSpPr txBox="1"/>
          <p:nvPr isPhoto="0" userDrawn="0"/>
        </p:nvSpPr>
        <p:spPr bwMode="auto">
          <a:xfrm>
            <a:off x="323527" y="4803997"/>
            <a:ext cx="3456383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407843321" name="ZoneTexte 17" hidden="0"/>
          <p:cNvSpPr txBox="1"/>
          <p:nvPr isPhoto="0" userDrawn="0"/>
        </p:nvSpPr>
        <p:spPr bwMode="auto">
          <a:xfrm>
            <a:off x="7956375" y="4803997"/>
            <a:ext cx="100811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245962236" name="" hidden="0"/>
          <p:cNvSpPr txBox="1"/>
          <p:nvPr isPhoto="0" userDrawn="0"/>
        </p:nvSpPr>
        <p:spPr bwMode="auto">
          <a:xfrm flipH="0" flipV="0">
            <a:off x="515210" y="2104603"/>
            <a:ext cx="6840979" cy="183016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spcBef>
                <a:spcPts val="599"/>
              </a:spcBef>
              <a:defRPr/>
            </a:pPr>
            <a:r>
              <a:rPr lang="fr-FR" sz="1200" b="1">
                <a:latin typeface="Marianne"/>
              </a:rPr>
              <a:t>Parmi les principaux constats :</a:t>
            </a:r>
            <a:endParaRPr sz="1200"/>
          </a:p>
          <a:p>
            <a:pPr marL="363537" lvl="1" indent="-187324" algn="l">
              <a:spcBef>
                <a:spcPts val="599"/>
              </a:spcBef>
              <a:buFont typeface="Marianne"/>
              <a:buChar char="–"/>
              <a:defRPr/>
            </a:pPr>
            <a:r>
              <a:rPr lang="fr-FR" sz="1200">
                <a:latin typeface="Marianne"/>
              </a:rPr>
              <a:t>La</a:t>
            </a:r>
            <a:r>
              <a:rPr lang="fr-FR" sz="1200" b="1">
                <a:latin typeface="Marianne"/>
              </a:rPr>
              <a:t> diversité des outils et pratiques </a:t>
            </a:r>
            <a:r>
              <a:rPr lang="fr-FR" sz="1200">
                <a:latin typeface="Marianne"/>
              </a:rPr>
              <a:t>existants</a:t>
            </a:r>
            <a:endParaRPr sz="1200"/>
          </a:p>
          <a:p>
            <a:pPr marL="363537" lvl="1" indent="-187324" algn="l">
              <a:spcBef>
                <a:spcPts val="599"/>
              </a:spcBef>
              <a:buFont typeface="Marianne"/>
              <a:buChar char="–"/>
              <a:defRPr/>
            </a:pPr>
            <a:r>
              <a:rPr lang="fr-FR" sz="1200">
                <a:latin typeface="Marianne"/>
              </a:rPr>
              <a:t>La</a:t>
            </a:r>
            <a:r>
              <a:rPr lang="fr-FR" sz="1200" b="1">
                <a:latin typeface="Marianne"/>
              </a:rPr>
              <a:t> richesse de ressource disponibles, </a:t>
            </a:r>
            <a:r>
              <a:rPr lang="fr-FR" sz="1200">
                <a:latin typeface="Marianne"/>
              </a:rPr>
              <a:t>et la pratique de </a:t>
            </a:r>
            <a:r>
              <a:rPr lang="fr-FR" sz="1200" b="1">
                <a:latin typeface="Marianne"/>
              </a:rPr>
              <a:t>l’adaptation / appropriation</a:t>
            </a:r>
            <a:endParaRPr sz="1200"/>
          </a:p>
          <a:p>
            <a:pPr marL="363537" lvl="1" indent="-187324" algn="l">
              <a:spcBef>
                <a:spcPts val="599"/>
              </a:spcBef>
              <a:buFont typeface="Marianne"/>
              <a:buChar char="–"/>
              <a:defRPr/>
            </a:pPr>
            <a:r>
              <a:rPr lang="fr-FR" sz="1200">
                <a:latin typeface="Marianne"/>
              </a:rPr>
              <a:t>Le désir de </a:t>
            </a:r>
            <a:r>
              <a:rPr lang="fr-FR" sz="1200" b="1">
                <a:latin typeface="Marianne"/>
              </a:rPr>
              <a:t>partager / mettre en commun</a:t>
            </a:r>
            <a:endParaRPr lang="fr-FR" sz="1200" b="1">
              <a:latin typeface="Marianne"/>
            </a:endParaRPr>
          </a:p>
          <a:p>
            <a:pPr marL="363537" lvl="1" indent="-187324" algn="l">
              <a:spcBef>
                <a:spcPts val="599"/>
              </a:spcBef>
              <a:buFont typeface="Marianne"/>
              <a:buChar char="–"/>
              <a:defRPr/>
            </a:pPr>
            <a:r>
              <a:rPr lang="fr-FR" sz="1200">
                <a:latin typeface="Marianne"/>
              </a:rPr>
              <a:t>La volonté de pouvoir travailler dans une </a:t>
            </a:r>
            <a:r>
              <a:rPr lang="fr-FR" sz="1200" b="1">
                <a:latin typeface="Marianne"/>
              </a:rPr>
              <a:t>logique d’« établi »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8" y="1059582"/>
            <a:ext cx="8208912" cy="47938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Quel est l’objectif de La Base ? </a:t>
            </a:r>
            <a:endParaRPr lang="fr-FR" sz="1800"/>
          </a:p>
        </p:txBody>
      </p:sp>
      <p:sp>
        <p:nvSpPr>
          <p:cNvPr id="13" name="Rectangle 12" hidden="0"/>
          <p:cNvSpPr/>
          <p:nvPr isPhoto="0" userDrawn="0"/>
        </p:nvSpPr>
        <p:spPr bwMode="auto">
          <a:xfrm>
            <a:off x="355418" y="2347799"/>
            <a:ext cx="2453949" cy="2168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>
                <a:latin typeface="Marianne"/>
              </a:rPr>
              <a:t>Une</a:t>
            </a:r>
            <a:r>
              <a:rPr lang="fr-FR" sz="1400" b="1">
                <a:latin typeface="Marianne"/>
              </a:rPr>
              <a:t> </a:t>
            </a:r>
            <a:r>
              <a:rPr lang="fr-FR" sz="1400" b="1">
                <a:latin typeface="Marianne ExtraBold"/>
              </a:rPr>
              <a:t>base de connaissances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algn="ctr">
              <a:spcBef>
                <a:spcPts val="600"/>
              </a:spcBef>
              <a:defRPr/>
            </a:pPr>
            <a:r>
              <a:rPr lang="fr-FR" sz="1100" i="1">
                <a:latin typeface="Marianne"/>
              </a:rPr>
              <a:t>Un espace pour </a:t>
            </a:r>
            <a:r>
              <a:rPr lang="fr-FR" sz="1100" b="1" i="1">
                <a:latin typeface="Marianne"/>
              </a:rPr>
              <a:t>réunir et organiser les outils et ressources utiles </a:t>
            </a:r>
            <a:r>
              <a:rPr lang="fr-FR" sz="1100" i="1">
                <a:latin typeface="Marianne"/>
              </a:rPr>
              <a:t>dans le travail de médiation et d’inclusion numérique.</a:t>
            </a:r>
            <a:endParaRPr/>
          </a:p>
        </p:txBody>
      </p:sp>
      <p:sp>
        <p:nvSpPr>
          <p:cNvPr id="16" name="Rectangle 15" hidden="0"/>
          <p:cNvSpPr/>
          <p:nvPr isPhoto="0" userDrawn="0"/>
        </p:nvSpPr>
        <p:spPr bwMode="auto">
          <a:xfrm>
            <a:off x="2942609" y="2347799"/>
            <a:ext cx="2831481" cy="2168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>
                <a:latin typeface="Marianne"/>
              </a:rPr>
              <a:t>Un</a:t>
            </a:r>
            <a:r>
              <a:rPr lang="fr-FR" sz="1400" b="1">
                <a:latin typeface="Marianne"/>
              </a:rPr>
              <a:t> </a:t>
            </a:r>
            <a:r>
              <a:rPr lang="fr-FR" sz="1400" b="1">
                <a:latin typeface="Marianne ExtraBold"/>
              </a:rPr>
              <a:t>espace </a:t>
            </a:r>
            <a:br>
              <a:rPr lang="fr-FR" sz="1400" b="1">
                <a:latin typeface="Marianne ExtraBold"/>
              </a:rPr>
            </a:br>
            <a:r>
              <a:rPr lang="fr-FR" sz="1400" b="1">
                <a:latin typeface="Marianne ExtraBold"/>
              </a:rPr>
              <a:t>de partage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Une 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plateforme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 qui permet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rechercher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,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prendre connaissance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, et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s’inspirer des ressources produites par d’autres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. </a:t>
            </a:r>
            <a:endParaRPr/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 espace pour commenter, échanger, proposer…</a:t>
            </a:r>
            <a:endParaRPr/>
          </a:p>
        </p:txBody>
      </p:sp>
      <p:sp>
        <p:nvSpPr>
          <p:cNvPr id="17" name="Rectangle 16" hidden="0"/>
          <p:cNvSpPr/>
          <p:nvPr isPhoto="0" userDrawn="0"/>
        </p:nvSpPr>
        <p:spPr bwMode="auto">
          <a:xfrm>
            <a:off x="5912237" y="2347800"/>
            <a:ext cx="2831481" cy="2168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400">
                <a:latin typeface="Marianne"/>
              </a:rPr>
              <a:t>Un</a:t>
            </a:r>
            <a:r>
              <a:rPr lang="fr-FR" sz="1400" b="1">
                <a:latin typeface="Marianne"/>
              </a:rPr>
              <a:t> </a:t>
            </a:r>
            <a:r>
              <a:rPr lang="fr-FR" sz="1400" b="1">
                <a:latin typeface="Marianne ExtraBold"/>
              </a:rPr>
              <a:t>outil </a:t>
            </a:r>
            <a:br>
              <a:rPr lang="fr-FR" sz="1400" b="1">
                <a:latin typeface="Marianne ExtraBold"/>
              </a:rPr>
            </a:br>
            <a:r>
              <a:rPr lang="fr-FR" sz="1400" b="1">
                <a:latin typeface="Marianne ExtraBold"/>
              </a:rPr>
              <a:t>de valorisation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fr-FR" sz="800" b="1">
              <a:latin typeface="Marianne ExtraBold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 outil qui permet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présenter et mettre en valeur les ressources produites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 directement (logique page de présentation) ou par des systèmes de renvoi (liens).</a:t>
            </a:r>
            <a:endParaRPr/>
          </a:p>
          <a:p>
            <a:pPr lvl="0" algn="ctr">
              <a:spcBef>
                <a:spcPts val="600"/>
              </a:spcBef>
              <a:defRPr/>
            </a:pPr>
            <a:r>
              <a:rPr lang="fr-FR" sz="1100" i="1">
                <a:solidFill>
                  <a:prstClr val="black"/>
                </a:solidFill>
                <a:latin typeface="Marianne"/>
              </a:rPr>
              <a:t>Une possibilité de </a:t>
            </a:r>
            <a:r>
              <a:rPr lang="fr-FR" sz="1100" b="1" i="1">
                <a:solidFill>
                  <a:prstClr val="black"/>
                </a:solidFill>
                <a:latin typeface="Marianne"/>
              </a:rPr>
              <a:t>valoriser ses ressources </a:t>
            </a:r>
            <a:r>
              <a:rPr lang="fr-FR" sz="1100" i="1">
                <a:solidFill>
                  <a:prstClr val="black"/>
                </a:solidFill>
                <a:latin typeface="Marianne"/>
              </a:rPr>
              <a:t>à travers la labellisation NEC.</a:t>
            </a:r>
            <a:endParaRPr/>
          </a:p>
        </p:txBody>
      </p:sp>
      <p:pic>
        <p:nvPicPr>
          <p:cNvPr id="19" name="Graphique 18" descr="Tête avec engrenages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226297" y="1679293"/>
            <a:ext cx="571083" cy="571083"/>
          </a:xfrm>
          <a:prstGeom prst="rect">
            <a:avLst/>
          </a:prstGeom>
        </p:spPr>
      </p:pic>
      <p:pic>
        <p:nvPicPr>
          <p:cNvPr id="21" name="Graphique 20" descr="Salle de conseil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962349" y="1568834"/>
            <a:ext cx="792000" cy="792000"/>
          </a:xfrm>
          <a:prstGeom prst="rect">
            <a:avLst/>
          </a:prstGeom>
        </p:spPr>
      </p:pic>
      <p:pic>
        <p:nvPicPr>
          <p:cNvPr id="23" name="Graphique 22" descr="Œil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7021579" y="1658437"/>
            <a:ext cx="612794" cy="612794"/>
          </a:xfrm>
          <a:prstGeom prst="rect">
            <a:avLst/>
          </a:prstGeom>
        </p:spPr>
      </p:pic>
      <p:cxnSp>
        <p:nvCxnSpPr>
          <p:cNvPr id="24" name="Connecteur droit 2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15" name="ZoneTexte 14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sp>
        <p:nvSpPr>
          <p:cNvPr id="18" name="ZoneTexte 17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23527" y="931069"/>
            <a:ext cx="7772400" cy="47938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fr-FR" sz="1800" b="1">
                <a:solidFill>
                  <a:srgbClr val="273375"/>
                </a:solidFill>
                <a:latin typeface="Marianne"/>
              </a:rPr>
              <a:t> La Base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 </a:t>
            </a:r>
            <a:r>
              <a:rPr lang="fr-FR" sz="1800" b="1">
                <a:solidFill>
                  <a:srgbClr val="273375"/>
                </a:solidFill>
                <a:latin typeface="Marianne"/>
              </a:rPr>
              <a:t>: une amélioration « en continu » grâce à vos contributions</a:t>
            </a:r>
            <a:endParaRPr lang="fr-FR" sz="1800"/>
          </a:p>
        </p:txBody>
      </p:sp>
      <p:cxnSp>
        <p:nvCxnSpPr>
          <p:cNvPr id="4" name="Connecteur droit 3" hidden="0"/>
          <p:cNvCxnSpPr>
            <a:cxnSpLocks/>
          </p:cNvCxnSpPr>
          <p:nvPr isPhoto="0" userDrawn="0"/>
        </p:nvCxnSpPr>
        <p:spPr bwMode="auto">
          <a:xfrm>
            <a:off x="395536" y="4803998"/>
            <a:ext cx="8424936" cy="0"/>
          </a:xfrm>
          <a:prstGeom prst="line">
            <a:avLst/>
          </a:prstGeom>
          <a:ln>
            <a:solidFill>
              <a:srgbClr val="273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ous-titre 6" hidden="0"/>
          <p:cNvSpPr txBox="1"/>
          <p:nvPr isPhoto="0" userDrawn="0"/>
        </p:nvSpPr>
        <p:spPr bwMode="auto">
          <a:xfrm>
            <a:off x="6084168" y="370012"/>
            <a:ext cx="2696344" cy="44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spcBef>
                <a:spcPts val="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spcBef>
                <a:spcPts val="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000" b="1">
                <a:solidFill>
                  <a:srgbClr val="273375"/>
                </a:solidFill>
                <a:latin typeface="Marianne"/>
              </a:rPr>
              <a:t>Présentation de la Base </a:t>
            </a:r>
            <a:r>
              <a:rPr lang="fr-FR" sz="1000" b="1">
                <a:solidFill>
                  <a:srgbClr val="273375"/>
                </a:solidFill>
                <a:latin typeface="Marianne"/>
              </a:rPr>
              <a:t>du numérique d’intérêt général</a:t>
            </a:r>
            <a:endParaRPr lang="fr-FR" sz="1000" b="1">
              <a:solidFill>
                <a:srgbClr val="273375"/>
              </a:solidFill>
            </a:endParaRPr>
          </a:p>
        </p:txBody>
      </p:sp>
      <p:sp>
        <p:nvSpPr>
          <p:cNvPr id="8" name="ZoneTexte 7" hidden="0"/>
          <p:cNvSpPr txBox="1"/>
          <p:nvPr isPhoto="0" userDrawn="0"/>
        </p:nvSpPr>
        <p:spPr bwMode="auto">
          <a:xfrm>
            <a:off x="7956375" y="4803998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>
                <a:latin typeface="Marianne"/>
              </a:rPr>
              <a:t>27 </a:t>
            </a:r>
            <a:r>
              <a:rPr lang="fr-FR" sz="800">
                <a:latin typeface="Marianne"/>
              </a:rPr>
              <a:t>/ 06 / 2022</a:t>
            </a:r>
            <a:endParaRPr/>
          </a:p>
        </p:txBody>
      </p:sp>
      <p:sp>
        <p:nvSpPr>
          <p:cNvPr id="11" name="Rectangle 10" hidden="0"/>
          <p:cNvSpPr/>
          <p:nvPr isPhoto="0" userDrawn="0"/>
        </p:nvSpPr>
        <p:spPr bwMode="auto">
          <a:xfrm flipH="0" flipV="0">
            <a:off x="323527" y="1410453"/>
            <a:ext cx="5760639" cy="332936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  <a:defRPr/>
            </a:pPr>
            <a:r>
              <a:rPr lang="fr-FR" sz="1200">
                <a:latin typeface="Marianne"/>
              </a:rPr>
              <a:t>Besoin </a:t>
            </a:r>
            <a:r>
              <a:rPr lang="fr-FR" sz="1200">
                <a:latin typeface="Marianne"/>
              </a:rPr>
              <a:t>de bénéficier des retours en direct des futurs-</a:t>
            </a:r>
            <a:r>
              <a:rPr lang="fr-FR" sz="1200">
                <a:latin typeface="Marianne"/>
              </a:rPr>
              <a:t>res</a:t>
            </a:r>
            <a:r>
              <a:rPr lang="fr-FR" sz="1200">
                <a:latin typeface="Marianne"/>
              </a:rPr>
              <a:t> utilisateurs-</a:t>
            </a:r>
            <a:r>
              <a:rPr lang="fr-FR" sz="1200">
                <a:latin typeface="Marianne"/>
              </a:rPr>
              <a:t>rices</a:t>
            </a:r>
            <a:r>
              <a:rPr lang="fr-FR" sz="1200">
                <a:latin typeface="Marianne"/>
              </a:rPr>
              <a:t> de La Base d’où la création du réseau des « </a:t>
            </a:r>
            <a:r>
              <a:rPr lang="fr-FR" sz="1200" b="1">
                <a:latin typeface="Marianne"/>
              </a:rPr>
              <a:t>éclaireurs</a:t>
            </a:r>
            <a:r>
              <a:rPr lang="fr-FR" sz="1200">
                <a:latin typeface="Marianne"/>
              </a:rPr>
              <a:t> ». Plusieurs réunions de travail depuis janvier pour :</a:t>
            </a:r>
            <a:endParaRPr/>
          </a:p>
          <a:p>
            <a:pPr marL="628650" lvl="1" indent="-171450">
              <a:spcBef>
                <a:spcPts val="600"/>
              </a:spcBef>
              <a:buFont typeface="Arial"/>
              <a:buChar char="•"/>
              <a:defRPr/>
            </a:pPr>
            <a:r>
              <a:rPr lang="fr-FR" sz="1200" b="1">
                <a:latin typeface="Marianne"/>
              </a:rPr>
              <a:t>Concevoir l’index</a:t>
            </a:r>
            <a:endParaRPr/>
          </a:p>
          <a:p>
            <a:pPr marL="628650" lvl="1" indent="-171450">
              <a:spcBef>
                <a:spcPts val="600"/>
              </a:spcBef>
              <a:buFont typeface="Arial"/>
              <a:buChar char="•"/>
              <a:defRPr/>
            </a:pPr>
            <a:r>
              <a:rPr lang="fr-FR" sz="1200" b="1">
                <a:latin typeface="Marianne"/>
              </a:rPr>
              <a:t>Construire le système d’évaluation</a:t>
            </a:r>
            <a:endParaRPr lang="fr-FR" sz="1200" b="1">
              <a:latin typeface="Marianne"/>
            </a:endParaRPr>
          </a:p>
          <a:p>
            <a:pPr lvl="1" algn="ctr">
              <a:spcBef>
                <a:spcPts val="599"/>
              </a:spcBef>
              <a:defRPr/>
            </a:pPr>
            <a:r>
              <a:rPr lang="fr-FR" sz="1600" b="1">
                <a:latin typeface="Marianne"/>
                <a:highlight>
                  <a:srgbClr val="FFFF00"/>
                </a:highlight>
              </a:rPr>
              <a:t>Merci !</a:t>
            </a:r>
            <a:r>
              <a:rPr lang="fr-FR" sz="1600" b="1">
                <a:latin typeface="Marianne"/>
                <a:highlight>
                  <a:srgbClr val="FFFF00"/>
                </a:highlight>
              </a:rPr>
              <a:t> </a:t>
            </a:r>
            <a:endParaRPr lang="fr-FR" sz="1600" b="1">
              <a:latin typeface="Marianne"/>
              <a:highlight>
                <a:srgbClr val="FFFF00"/>
              </a:highlight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  <a:defRPr/>
            </a:pPr>
            <a:r>
              <a:rPr lang="fr-FR" sz="1200">
                <a:latin typeface="Marianne"/>
              </a:rPr>
              <a:t>Test en continu du projet notamment lors des </a:t>
            </a:r>
            <a:r>
              <a:rPr lang="fr-FR" sz="1200" b="1">
                <a:latin typeface="Marianne"/>
              </a:rPr>
              <a:t>NEC Chambéry et NEC Doubs </a:t>
            </a:r>
            <a:r>
              <a:rPr lang="fr-FR" sz="1200">
                <a:latin typeface="Marianne"/>
              </a:rPr>
              <a:t>en avril 2022</a:t>
            </a:r>
            <a:endParaRPr/>
          </a:p>
          <a:p>
            <a:pPr marL="171450" indent="-171450">
              <a:spcBef>
                <a:spcPts val="600"/>
              </a:spcBef>
              <a:buFont typeface="Arial"/>
              <a:buChar char="•"/>
              <a:defRPr/>
            </a:pPr>
            <a:r>
              <a:rPr lang="fr-FR" sz="1200">
                <a:latin typeface="Marianne"/>
              </a:rPr>
              <a:t>Proposition de participer au groupe de travail de l’ANCT sur la priorisation des évolutions à apporter à La Base :</a:t>
            </a:r>
            <a:endParaRPr lang="fr-FR" sz="1200">
              <a:latin typeface="Marianne"/>
            </a:endParaRPr>
          </a:p>
          <a:p>
            <a:pPr marL="571500" lvl="1" indent="-171450">
              <a:spcBef>
                <a:spcPts val="599"/>
              </a:spcBef>
              <a:buFont typeface="Arial"/>
              <a:buChar char="•"/>
              <a:defRPr/>
            </a:pPr>
            <a:r>
              <a:rPr lang="fr-FR" sz="12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En s’inscrivant </a:t>
            </a:r>
            <a:r>
              <a:rPr lang="fr-FR" sz="1200">
                <a:latin typeface="Marianne"/>
              </a:rPr>
              <a:t>à </a:t>
            </a:r>
            <a:r>
              <a:rPr lang="fr-FR" sz="1200">
                <a:latin typeface="Marianne"/>
              </a:rPr>
              <a:t>la </a:t>
            </a:r>
            <a:r>
              <a:rPr lang="fr-FR" sz="1200" b="1">
                <a:latin typeface="Marianne"/>
              </a:rPr>
              <a:t>liste des </a:t>
            </a:r>
            <a:r>
              <a:rPr lang="fr-FR" sz="1200" b="1">
                <a:latin typeface="Marianne"/>
              </a:rPr>
              <a:t>contributeurs réguliers </a:t>
            </a:r>
            <a:r>
              <a:rPr lang="fr-FR" sz="1200">
                <a:latin typeface="Marianne"/>
              </a:rPr>
              <a:t>: </a:t>
            </a:r>
            <a:r>
              <a:rPr lang="fr-FR" sz="1200" u="sng">
                <a:latin typeface="Marianne"/>
                <a:hlinkClick r:id="rId3" tooltip="https://airtable.com/shrgvrRn6Jc5VnvTf"/>
              </a:rPr>
              <a:t>https://</a:t>
            </a:r>
            <a:r>
              <a:rPr lang="fr-FR" sz="1200" u="sng">
                <a:latin typeface="Marianne"/>
                <a:hlinkClick r:id="rId3" tooltip="https://airtable.com/shrgvrRn6Jc5VnvTf"/>
              </a:rPr>
              <a:t>airtable.com/shrgvrRn6Jc5VnvTf</a:t>
            </a:r>
            <a:r>
              <a:rPr lang="fr-FR" sz="1200">
                <a:latin typeface="Marianne"/>
              </a:rPr>
              <a:t> </a:t>
            </a:r>
            <a:endParaRPr lang="fr-FR" sz="1200">
              <a:latin typeface="Marianne"/>
            </a:endParaRPr>
          </a:p>
          <a:p>
            <a:pPr marL="571500" lvl="1" indent="-171450">
              <a:spcBef>
                <a:spcPts val="599"/>
              </a:spcBef>
              <a:buFont typeface="Arial"/>
              <a:buChar char="•"/>
              <a:defRPr/>
            </a:pPr>
            <a:r>
              <a:rPr lang="fr-FR" sz="1200">
                <a:latin typeface="Marianne"/>
              </a:rPr>
              <a:t>En signalant un bug, une anomalie, ou en proposant une fonctionnalité : </a:t>
            </a:r>
            <a:r>
              <a:rPr lang="fr-FR" sz="1200" u="sng">
                <a:latin typeface="Marianne"/>
                <a:hlinkClick r:id="rId4" tooltip="mailto:labase@anct.gouv.fr"/>
              </a:rPr>
              <a:t>labase@anct.gouv.fr</a:t>
            </a:r>
            <a:r>
              <a:rPr lang="fr-FR" sz="1200">
                <a:latin typeface="Marianne"/>
              </a:rPr>
              <a:t>  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323528" y="480399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>
                <a:latin typeface="Marianne"/>
              </a:rPr>
              <a:t>Programme Société Numérique</a:t>
            </a:r>
            <a:endParaRPr lang="fr-FR" sz="800">
              <a:latin typeface="Marianne"/>
            </a:endParaRPr>
          </a:p>
        </p:txBody>
      </p:sp>
      <p:pic>
        <p:nvPicPr>
          <p:cNvPr id="6" name="Image 5" hidden="0"/>
          <p:cNvPicPr>
            <a:picLocks noChangeAspect="1"/>
          </p:cNvPicPr>
          <p:nvPr isPhoto="0" userDrawn="0"/>
        </p:nvPicPr>
        <p:blipFill>
          <a:blip r:embed="rId5"/>
          <a:srcRect l="36411" t="0" r="0" b="0"/>
          <a:stretch/>
        </p:blipFill>
        <p:spPr bwMode="auto">
          <a:xfrm flipH="0" flipV="0">
            <a:off x="5995476" y="1275606"/>
            <a:ext cx="5056227" cy="4454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ONLYOFFICE/6.4.2.6</Application>
  <DocSecurity>0</DocSecurity>
  <PresentationFormat>Affichage à l'écran (16:9)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>Datar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COLATO Silvia</dc:creator>
  <cp:keywords/>
  <dc:description/>
  <dc:identifier/>
  <dc:language/>
  <cp:lastModifiedBy>Caroline Corbal</cp:lastModifiedBy>
  <cp:revision>21</cp:revision>
  <dcterms:created xsi:type="dcterms:W3CDTF">2020-04-03T08:09:31Z</dcterms:created>
  <dcterms:modified xsi:type="dcterms:W3CDTF">2022-06-27T12:36:47Z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0x010100ECC20484A4EBF7468A41C32FC0BFBEBB</vt:lpwstr>
  </property>
</Properties>
</file>